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handoutMasterIdLst>
    <p:handoutMasterId r:id="rId41"/>
  </p:handoutMasterIdLst>
  <p:sldIdLst>
    <p:sldId id="375" r:id="rId3"/>
    <p:sldId id="394" r:id="rId4"/>
    <p:sldId id="456" r:id="rId5"/>
    <p:sldId id="342" r:id="rId6"/>
    <p:sldId id="382" r:id="rId7"/>
    <p:sldId id="551" r:id="rId8"/>
    <p:sldId id="610" r:id="rId9"/>
    <p:sldId id="611" r:id="rId10"/>
    <p:sldId id="613" r:id="rId11"/>
    <p:sldId id="612" r:id="rId12"/>
    <p:sldId id="614" r:id="rId13"/>
    <p:sldId id="608" r:id="rId14"/>
    <p:sldId id="403" r:id="rId15"/>
    <p:sldId id="501" r:id="rId16"/>
    <p:sldId id="615" r:id="rId17"/>
    <p:sldId id="616" r:id="rId18"/>
    <p:sldId id="617" r:id="rId19"/>
    <p:sldId id="618" r:id="rId20"/>
    <p:sldId id="609" r:id="rId21"/>
    <p:sldId id="513" r:id="rId22"/>
    <p:sldId id="560" r:id="rId23"/>
    <p:sldId id="619" r:id="rId24"/>
    <p:sldId id="561" r:id="rId25"/>
    <p:sldId id="620" r:id="rId26"/>
    <p:sldId id="621" r:id="rId27"/>
    <p:sldId id="622" r:id="rId28"/>
    <p:sldId id="623" r:id="rId29"/>
    <p:sldId id="624" r:id="rId30"/>
    <p:sldId id="625" r:id="rId31"/>
    <p:sldId id="626" r:id="rId32"/>
    <p:sldId id="627" r:id="rId33"/>
    <p:sldId id="628" r:id="rId34"/>
    <p:sldId id="629" r:id="rId35"/>
    <p:sldId id="631" r:id="rId36"/>
    <p:sldId id="632" r:id="rId37"/>
    <p:sldId id="633" r:id="rId38"/>
    <p:sldId id="302" r:id="rId39"/>
  </p:sldIdLst>
  <p:sldSz cx="12192000"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E6E3E5"/>
    <a:srgbClr val="F3F3F3"/>
    <a:srgbClr val="809DBF"/>
    <a:srgbClr val="616C85"/>
    <a:srgbClr val="D4DDE9"/>
    <a:srgbClr val="4C5568"/>
    <a:srgbClr val="DBE3ED"/>
    <a:srgbClr val="EFF4C0"/>
    <a:srgbClr val="BCD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94" autoAdjust="0"/>
    <p:restoredTop sz="94660"/>
  </p:normalViewPr>
  <p:slideViewPr>
    <p:cSldViewPr snapToGrid="0">
      <p:cViewPr varScale="1">
        <p:scale>
          <a:sx n="67" d="100"/>
          <a:sy n="67" d="100"/>
        </p:scale>
        <p:origin x="7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5" Type="http://schemas.openxmlformats.org/officeDocument/2006/relationships/tags" Target="tags/tag52.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handoutMaster" Target="handoutMasters/handoutMaster1.xml"/><Relationship Id="rId40" Type="http://schemas.openxmlformats.org/officeDocument/2006/relationships/notesMaster" Target="notesMasters/notesMaster1.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a:srcRect l="1697" t="9725" r="5943" b="4161"/>
          <a:stretch>
            <a:fillRect/>
          </a:stretch>
        </p:blipFill>
        <p:spPr>
          <a:xfrm>
            <a:off x="0" y="0"/>
            <a:ext cx="12192000" cy="6858000"/>
          </a:xfrm>
          <a:prstGeom prst="rect">
            <a:avLst/>
          </a:prstGeom>
        </p:spPr>
      </p:pic>
      <p:sp>
        <p:nvSpPr>
          <p:cNvPr id="10" name="矩形 9"/>
          <p:cNvSpPr/>
          <p:nvPr userDrawn="1"/>
        </p:nvSpPr>
        <p:spPr>
          <a:xfrm>
            <a:off x="0" y="283700"/>
            <a:ext cx="12192000" cy="619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A27DE56F-97BC-45AD-919B-E3BF4153A6C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7E032E2-F31A-44CF-9F48-F4EC86D75B67}" type="slidenum">
              <a:rPr lang="zh-CN" altLang="en-US" smtClean="0"/>
            </a:fld>
            <a:endParaRPr lang="zh-CN" altLang="en-US"/>
          </a:p>
        </p:txBody>
      </p:sp>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71700"/>
            <a:ext cx="12192000" cy="4686300"/>
          </a:xfrm>
          <a:prstGeom prst="rect">
            <a:avLst/>
          </a:prstGeom>
          <a:solidFill>
            <a:srgbClr val="72A5FD"/>
          </a:solidFill>
        </p:spPr>
      </p:pic>
      <p:sp>
        <p:nvSpPr>
          <p:cNvPr id="11" name="矩形 10"/>
          <p:cNvSpPr/>
          <p:nvPr userDrawn="1"/>
        </p:nvSpPr>
        <p:spPr>
          <a:xfrm>
            <a:off x="0" y="-1"/>
            <a:ext cx="12192000" cy="4343401"/>
          </a:xfrm>
          <a:prstGeom prst="rect">
            <a:avLst/>
          </a:prstGeom>
          <a:gradFill>
            <a:gsLst>
              <a:gs pos="72548">
                <a:srgbClr val="6D99E0">
                  <a:alpha val="80000"/>
                </a:srgbClr>
              </a:gs>
              <a:gs pos="0">
                <a:srgbClr val="396EBD"/>
              </a:gs>
              <a:gs pos="97345">
                <a:srgbClr val="72A5FD">
                  <a:alpha val="0"/>
                </a:srgbClr>
              </a:gs>
              <a:gs pos="60000">
                <a:srgbClr val="6A93D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2685" b="12939"/>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6" name="矩形: 圆角 15"/>
          <p:cNvSpPr/>
          <p:nvPr userDrawn="1"/>
        </p:nvSpPr>
        <p:spPr>
          <a:xfrm>
            <a:off x="1" y="0"/>
            <a:ext cx="12192000" cy="6858000"/>
          </a:xfrm>
          <a:prstGeom prst="roundRect">
            <a:avLst>
              <a:gd name="adj" fmla="val 0"/>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userDrawn="1"/>
        </p:nvCxnSpPr>
        <p:spPr>
          <a:xfrm>
            <a:off x="730250" y="546100"/>
            <a:ext cx="10731500" cy="0"/>
          </a:xfrm>
          <a:prstGeom prst="line">
            <a:avLst/>
          </a:prstGeom>
          <a:ln>
            <a:solidFill>
              <a:srgbClr val="616C85"/>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9AE28-24DE-4729-BB9D-79407B086DC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3B8CC7-043E-4376-96B4-02406E99DA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8.xml"/><Relationship Id="rId1" Type="http://schemas.openxmlformats.org/officeDocument/2006/relationships/tags" Target="../tags/tag1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2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6.png"/><Relationship Id="rId3" Type="http://schemas.openxmlformats.org/officeDocument/2006/relationships/tags" Target="../tags/tag25.xml"/><Relationship Id="rId2" Type="http://schemas.openxmlformats.org/officeDocument/2006/relationships/image" Target="../media/image5.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7.png"/><Relationship Id="rId3" Type="http://schemas.openxmlformats.org/officeDocument/2006/relationships/tags" Target="../tags/tag26.xml"/><Relationship Id="rId2" Type="http://schemas.openxmlformats.org/officeDocument/2006/relationships/image" Target="../media/image5.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image" Target="../media/image5.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10.png"/><Relationship Id="rId3" Type="http://schemas.openxmlformats.org/officeDocument/2006/relationships/tags" Target="../tags/tag29.xml"/><Relationship Id="rId2" Type="http://schemas.openxmlformats.org/officeDocument/2006/relationships/image" Target="../media/image5.png"/><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tags" Target="../tags/tag30.xml"/><Relationship Id="rId2" Type="http://schemas.openxmlformats.org/officeDocument/2006/relationships/image" Target="../media/image5.pn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13.png"/><Relationship Id="rId3" Type="http://schemas.openxmlformats.org/officeDocument/2006/relationships/tags" Target="../tags/tag31.xml"/><Relationship Id="rId2" Type="http://schemas.openxmlformats.org/officeDocument/2006/relationships/image" Target="../media/image5.png"/><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image" Target="../media/image5.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image" Target="../media/image5.png"/><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5.png"/><Relationship Id="rId15" Type="http://schemas.openxmlformats.org/officeDocument/2006/relationships/slideLayout" Target="../slideLayouts/slideLayout2.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image" Target="../media/image5.png"/><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image" Target="../media/image5.png"/><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image" Target="../media/image5.png"/><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image" Target="../media/image5.png"/><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image" Target="../media/image5.png"/><Relationship Id="rId1" Type="http://schemas.openxmlformats.org/officeDocument/2006/relationships/image" Target="../media/image4.png"/></Relationships>
</file>

<file path=ppt/slides/_rels/slide35.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image" Target="../media/image5.png"/><Relationship Id="rId1" Type="http://schemas.openxmlformats.org/officeDocument/2006/relationships/image" Target="../media/image4.png"/></Relationships>
</file>

<file path=ppt/slides/_rels/slide36.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image" Target="../media/image5.png"/><Relationship Id="rId1"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4.xml"/><Relationship Id="rId1" Type="http://schemas.openxmlformats.org/officeDocument/2006/relationships/tags" Target="../tags/tag1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
        <p:nvSpPr>
          <p:cNvPr id="46" name="矩形: 圆角 45"/>
          <p:cNvSpPr/>
          <p:nvPr/>
        </p:nvSpPr>
        <p:spPr>
          <a:xfrm>
            <a:off x="4485640" y="32378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3331696" y="1681784"/>
            <a:ext cx="5528608" cy="553720"/>
          </a:xfrm>
          <a:prstGeom prst="rect">
            <a:avLst/>
          </a:prstGeom>
          <a:noFill/>
        </p:spPr>
        <p:txBody>
          <a:bodyPr wrap="square" lIns="0" tIns="0" rIns="0" bIns="0" rtlCol="0">
            <a:spAutoFit/>
          </a:bodyPr>
          <a:lstStyle/>
          <a:p>
            <a:pPr algn="dist"/>
            <a:r>
              <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rPr>
              <a:t>小学数学教学设计与实施</a:t>
            </a:r>
            <a:endPar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9" name="文本框 48"/>
          <p:cNvSpPr txBox="1"/>
          <p:nvPr/>
        </p:nvSpPr>
        <p:spPr>
          <a:xfrm>
            <a:off x="3332480" y="2299970"/>
            <a:ext cx="5527675" cy="245745"/>
          </a:xfrm>
          <a:prstGeom prst="rect">
            <a:avLst/>
          </a:prstGeom>
          <a:noFill/>
        </p:spPr>
        <p:txBody>
          <a:bodyPr wrap="square" lIns="0" tIns="0" rIns="0" bIns="0" rtlCol="0">
            <a:spAutoFit/>
          </a:bodyPr>
          <a:lstStyle/>
          <a:p>
            <a:pPr algn="ctr"/>
            <a:r>
              <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rPr>
              <a:t>XIAO XUE SHU XUE JIAO XUE SHE JI YU SHI SHI</a:t>
            </a:r>
            <a:endPar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50" name="组合 49"/>
          <p:cNvGrpSpPr/>
          <p:nvPr/>
        </p:nvGrpSpPr>
        <p:grpSpPr>
          <a:xfrm>
            <a:off x="5634389" y="2832975"/>
            <a:ext cx="923223" cy="95250"/>
            <a:chOff x="10961036" y="223119"/>
            <a:chExt cx="1846446" cy="190500"/>
          </a:xfrm>
          <a:solidFill>
            <a:srgbClr val="616C85"/>
          </a:solidFill>
        </p:grpSpPr>
        <p:sp>
          <p:nvSpPr>
            <p:cNvPr id="51" name="矩形: 圆角 50"/>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矩形: 圆角 51"/>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矩形: 圆角 52"/>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4" name="矩形: 圆角 53"/>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矩形: 圆角 54"/>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6" name="矩形: 圆角 55"/>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 name="组合 5"/>
          <p:cNvGrpSpPr/>
          <p:nvPr/>
        </p:nvGrpSpPr>
        <p:grpSpPr>
          <a:xfrm>
            <a:off x="4880610" y="3234055"/>
            <a:ext cx="2432050" cy="375285"/>
            <a:chOff x="3164" y="4033"/>
            <a:chExt cx="17251" cy="2662"/>
          </a:xfrm>
        </p:grpSpPr>
        <p:pic>
          <p:nvPicPr>
            <p:cNvPr id="4" name="图片 3" descr="LOGO图标"/>
            <p:cNvPicPr>
              <a:picLocks noChangeAspect="1"/>
            </p:cNvPicPr>
            <p:nvPr/>
          </p:nvPicPr>
          <p:blipFill>
            <a:blip r:embed="rId2"/>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3"/>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21093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小学数学综合与实践教学的内在逻辑</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综合与实践作为数学课程内容的学习领域，在教学实践中应体现数学的学科特征；教学内容和形式是以更好地促进学生发展为最终目的的，应体现教育逻辑，符合学生的认知特征；综合与实践具有独特的教育价值，在教学中应体现整合逻辑，注重各要素的整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28904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638048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小学数学综合与实践的教学应体现教育逻辑</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学科课程的教学仅仅符合学科逻辑是不够的，教学目标的达成度是以学生的有效获得为衡量标准的。如果教学的内容和过程对于学生来说偏难或偏简单，这种教学也是低效甚至无效的。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小学数学综合与实践的教育逻辑主要表现为：（</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）在知识深度上要符合学生的认知水平，是学生经历一定的探究后能解决的问题，既能达到灵活运用已学知识的目的，又能在一定程度上生成新知识。（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）在内容情境上要符合学生的地域文化，是学生熟悉的生活情境，使他们在参与学习时，既能尽快领会情境，又能做出合理推断。（</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）在内容组织上要符合学生的学习特征，从学生的兴趣点和好奇心入手，逐步过渡到理性的思考，使他们既能积极参与活动，又能获得有效成长。</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4928870" cy="1397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21093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小学数学综合与实践教学的内在逻辑</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综合与实践作为数学课程内容的学习领域，在教学实践中应体现数学的学科特征；教学内容和形式是以更好地促进学生发展为最终目的的，应体现教育逻辑，符合学生的认知特征；综合与实践具有独特的教育价值，在教学中应体现整合逻辑，注重各要素的整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28904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638048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小学数学综合与实践的教学应体现整合逻辑</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师在设计与实施小学数学综合与实践教学时，应体现整合逻辑，既要将知识与情境之间进行整合，也要将数学知识之间、数学知识与其他学科知识之间进行整合。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综合与实践整合逻辑的基本特征是综合性和合理性，首先是教学内容应涉及多个知识点，可以是数学知识内部的综合，也可以是数学知识与其他学科知识的综合，但是这些知识都要与生活情境进行综合；然后是知识与知识之间的综合、知识与情境之间的综合，都要逐步合理化，既要符合数学学科逻辑，也要符合教育逻辑，能真正发挥综合与实践的独特教育价值。</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4928870" cy="1397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787140" y="3239770"/>
            <a:ext cx="4618355"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787140" y="3675380"/>
            <a:ext cx="4618355"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二节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7" name="文本框 22"/>
          <p:cNvSpPr txBox="1"/>
          <p:nvPr>
            <p:custDataLst>
              <p:tags r:id="rId2"/>
            </p:custDataLst>
          </p:nvPr>
        </p:nvSpPr>
        <p:spPr>
          <a:xfrm flipH="1">
            <a:off x="2267585" y="2261235"/>
            <a:ext cx="7657465"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《义务教育数学课程标准（</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年版）》中指出，小学阶段的综合与实践教学主要采取主题式学习的形式，第一类是融入数学知识学习的主题活动，第二类是运用数学知识及其他学科知识的主题活动，有条件的学校可以适当采用项目式学习。为便于理解，课程标准分别列举了</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13</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个主题活动和</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个项目学习的名称及具体活动内容（详见本书第三章第四节）。这些内容可供小学数学教材编写者和教师参考。对于教师来说，在进行教学设计时，可以使用不同的主题名称，设计不同的活动内容，但要关注主题内容的选取和学生的接受能力，要能达到主题活动的内容要求和学业要求。一般来说，各版本教材编写都会从课程标准中选择一部分案例进行开发，也会重新开发一部分教学内容。因此，综合与实践教学的设计就显得十分重要，对教师的专业水平也有较高的要求。</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前端分析主要解决</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从哪里开始</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在什么条件下</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到哪里去</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这三个方面的问题。但是，在综合与实践教学中，这三个方面的问题都比较模糊，尤其是当所教学的内容并非来自教材的时候，如何进行前端分析就具有更大的挑战性。为此，在前端分析中要抓住核心要点。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事实性条件分析中应以教学内容为核心</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教学设计的事实性条件分析中，教师应以教学内容为核心。可以先初步确定对教学内容的分析，然后在此基础上分析教学对象、教学的硬件环境、资料支持和人员支持，必要时还需要分析经费支持和制度支持，进而再分析生成性条件。</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在教学内容分析时，教师可遵循以下两个步骤。</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第一步，分析什么样的主题可以有效吸引学生学习，又比较适合当前的教学，这个过程一般是由教研组共同商议决定的。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第二步，教师团队根据学生近期所学习的内容、掌握的情况，以及今后要学习的内容，共同分析学生哪些方面的能力是最需要通过综合与实践的教学来发展的，并确保这些内容在当前教学条件下是可以实现的。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4761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前端分析主要解决</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从哪里开始</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在什么条件下</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到哪里去</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这三个方面的问题。但是，在综合与实践教学中，这三个方面的问题都比较模糊，尤其是当所教学的内容并非来自教材的时候，如何进行前端分析就具有更大的挑战性。为此，在前端分析中要抓住核心要点。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生成性条件分析中应以教学目标为核心</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综合与实践教学设计的生成性条件分析中，教学目标的确定最为关键，它是数学核心素养进入学生学习场域的第一道关口。在前端分析中，教师要对综合与实践教学的目标进行深入分析，设定具体、明确、合理的教学目标，为后续的过程规划提供指导。</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由于数学核心素养具有较强的抽象性和主观性，给教学目标的设定带来了一定的挑战，教师既要对综合与实践的内涵和外延有较为深入的理解，也要对数学核心素养有较为深刻的解读。教师确定的教学目标既要明确化、具体化，又要能准确反映学生的数学核心素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4761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综合与实践教学设计的过程规划往往包括两个环节：一个是对该主题教学总体过程进行规划，另一个是对每个课时的教学过程进行规划。前者属于单元教学设计的范畴，后者属于课时教学设计的范畴，无论是单元整体设计还是课时设计，在过程规划阶段都要以教学目标为指导，以教学内容和教学条件为基础。</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720788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过程规划应以问题解决为导向，注重教学目标的落实</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不管是主题式学习还是项目式学习，数学课程的综合与实践领域都应以问题解决为导向，因为问题是激发学生学习兴趣，维持学习注意力，提升学习动机与自我效能感，使学生聚焦于要解决的问题的重要媒介。教学任务的设置十分重要，该任务应以教学目标为指导，以教学内容和教学条件为依托，设置需要解决的核心问题，并能根据问题的难度和学生的基础将其分解为若干小问题，引导学生逐个解决，逐步接近核心问题的解决。而这些问题的设置、活动的要求、形式的组织、素材的准备等教学过程的规划，都是要有助于教学目标的达成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8553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综合与实践教学设计的过程规划往往包括两个环节：一个是对该主题教学总体过程进行规划，另一个是对每个课时的教学过程进行规划。前者属于单元教学设计的范畴，后者属于课时教学设计的范畴，无论是单元整体设计还是课时设计，在过程规划阶段都要以教学目标为指导，以教学内容和教学条件为基础。</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720788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过程规划既要体现综合性和实践性，又要凸显数学性</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综合与实践是数学课程体系下的学习领域，占义务教育数学课程</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10%</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课时，并由数学教师主导来开展。综合与实践的教学在教学内容、教学方式和教学目标等方面要遵循数学课程的要求，凸显数学学科特征。教师在教学过程规划时，要时刻谨记这是数学课程的学习领域，应有助于学生数学核心素养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为了较好地体现综合与实践教学的综合性、实践性，凸显数学性，教师在过程规划时可注重教学任务的设置，因为学生的学习过程，一般是围绕教学任务的解决而展开的。为此，教师在综合与实践教学任务的设置时，应该充分考虑该任务与数学知识之间的联系，以及调用其他学科知识与方法之间的关联。</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58553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评价设计的基本要点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522097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目标的落实程度需要以教学评价为衡量，相较于常规的数学教学，综合与实践的教学还缺乏成熟、有效的评价机制，需要在实施过程中不断摸索。但是，教师也应明确，综合与实践教学有着其自身的独特性，对其评价应更多指向学习活动，而非学业考评活动，不能采用常规教学评价的方式。不仅要关注学生的知识和能力的获得，还要关注学生知识、思想、方法等方面的综合运用，指向数学核心素养的具体表现。因此，综合与实践教学的评价不仅要测评学生的学习结果，也要兼顾学习过程；评价的内容不仅要关注学生的知识和能力，也要兼顾学生的情感和品质；评价的工具不仅要科学、明确，而且要具有积极的导向性，聚焦所承载的数学核心素养，体现学生数学核心素养的发展水平。只有教学目标、教学过程和教学评价相一致，综合与实践的教学才会更有效，才能更好地促进学生数学核心素养的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为此，教师在评价设计时要注重多元评价，从知识、能力、情感、思维和方法等层面制定评价标准；在评价主体方面，可以将个人评价、小组评价和教师评价相结合；在评价方式方面，可以将书面测评、口头汇报、观察记录、学习过程记录、学生的学习日记、成果报告等相结合。同时，教师也要树立评价意识，在教学实施过程中仔细观察学生在活动中的表现，关注学生的参与情况，包括获得了什么样的体验、如何与他人交流、需要怎样的帮助，引导学生描述感受、表达收获、总结发现等。</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787140" y="3239770"/>
            <a:ext cx="4618355"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787140" y="3675380"/>
            <a:ext cx="4618355"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三节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14775" y="3220720"/>
            <a:ext cx="4362450"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小学数学综合与实践教学的设计与实践</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七章</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7" name="文本框 22"/>
          <p:cNvSpPr txBox="1"/>
          <p:nvPr>
            <p:custDataLst>
              <p:tags r:id="rId2"/>
            </p:custDataLst>
          </p:nvPr>
        </p:nvSpPr>
        <p:spPr>
          <a:xfrm flipH="1">
            <a:off x="2267585" y="2261235"/>
            <a:ext cx="7657465" cy="73215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本案例的主题为</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节粮行动</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，教学对象是三年级学生，案例采用表格型的教学设计撰写方式呈现。</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3"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986790"/>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课程总体规划</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5" name="图片 4" descr="25"/>
          <p:cNvPicPr>
            <a:picLocks noChangeAspect="1"/>
          </p:cNvPicPr>
          <p:nvPr/>
        </p:nvPicPr>
        <p:blipFill>
          <a:blip r:embed="rId4"/>
          <a:srcRect l="642" r="758" b="975"/>
          <a:stretch>
            <a:fillRect/>
          </a:stretch>
        </p:blipFill>
        <p:spPr>
          <a:xfrm>
            <a:off x="4796155" y="1672590"/>
            <a:ext cx="5830570" cy="4906010"/>
          </a:xfrm>
          <a:prstGeom prst="rect">
            <a:avLst/>
          </a:prstGeom>
          <a:ln w="1905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课程总体规划</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26"/>
          <p:cNvPicPr>
            <a:picLocks noChangeAspect="1"/>
          </p:cNvPicPr>
          <p:nvPr/>
        </p:nvPicPr>
        <p:blipFill>
          <a:blip r:embed="rId4"/>
          <a:stretch>
            <a:fillRect/>
          </a:stretch>
        </p:blipFill>
        <p:spPr>
          <a:xfrm>
            <a:off x="4769485" y="935990"/>
            <a:ext cx="5579745" cy="5617845"/>
          </a:xfrm>
          <a:prstGeom prst="rect">
            <a:avLst/>
          </a:prstGeom>
          <a:ln w="19050">
            <a:no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（一）</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第一课时教学设计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3" name="组合 2"/>
          <p:cNvGrpSpPr/>
          <p:nvPr/>
        </p:nvGrpSpPr>
        <p:grpSpPr>
          <a:xfrm>
            <a:off x="5231765" y="1525905"/>
            <a:ext cx="6198235" cy="4436745"/>
            <a:chOff x="5004" y="4585"/>
            <a:chExt cx="7304" cy="5003"/>
          </a:xfrm>
        </p:grpSpPr>
        <p:pic>
          <p:nvPicPr>
            <p:cNvPr id="4" name="图片 3" descr="28"/>
            <p:cNvPicPr>
              <a:picLocks noChangeAspect="1"/>
            </p:cNvPicPr>
            <p:nvPr/>
          </p:nvPicPr>
          <p:blipFill>
            <a:blip r:embed="rId5"/>
            <a:srcRect l="741" r="876"/>
            <a:stretch>
              <a:fillRect/>
            </a:stretch>
          </p:blipFill>
          <p:spPr>
            <a:xfrm>
              <a:off x="5004" y="4585"/>
              <a:ext cx="7304" cy="2057"/>
            </a:xfrm>
            <a:prstGeom prst="rect">
              <a:avLst/>
            </a:prstGeom>
            <a:ln>
              <a:solidFill>
                <a:schemeClr val="tx1"/>
              </a:solidFill>
            </a:ln>
          </p:spPr>
        </p:pic>
        <p:pic>
          <p:nvPicPr>
            <p:cNvPr id="5" name="图片 4" descr="29"/>
            <p:cNvPicPr>
              <a:picLocks noChangeAspect="1"/>
            </p:cNvPicPr>
            <p:nvPr/>
          </p:nvPicPr>
          <p:blipFill>
            <a:blip r:embed="rId6"/>
            <a:srcRect l="647" r="970"/>
            <a:stretch>
              <a:fillRect/>
            </a:stretch>
          </p:blipFill>
          <p:spPr>
            <a:xfrm>
              <a:off x="5004" y="6642"/>
              <a:ext cx="7304" cy="2946"/>
            </a:xfrm>
            <a:prstGeom prst="rect">
              <a:avLst/>
            </a:prstGeom>
            <a:ln>
              <a:solidFill>
                <a:schemeClr val="tx1"/>
              </a:solidFill>
            </a:ln>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30"/>
          <p:cNvPicPr>
            <a:picLocks noChangeAspect="1"/>
          </p:cNvPicPr>
          <p:nvPr/>
        </p:nvPicPr>
        <p:blipFill>
          <a:blip r:embed="rId4"/>
          <a:stretch>
            <a:fillRect/>
          </a:stretch>
        </p:blipFill>
        <p:spPr>
          <a:xfrm>
            <a:off x="5296535" y="1283335"/>
            <a:ext cx="6356350" cy="50457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3" name="组合 2"/>
          <p:cNvGrpSpPr/>
          <p:nvPr/>
        </p:nvGrpSpPr>
        <p:grpSpPr>
          <a:xfrm>
            <a:off x="5520055" y="1056005"/>
            <a:ext cx="5892165" cy="5313045"/>
            <a:chOff x="5472" y="3253"/>
            <a:chExt cx="8288" cy="6979"/>
          </a:xfrm>
        </p:grpSpPr>
        <p:pic>
          <p:nvPicPr>
            <p:cNvPr id="4" name="图片 3" descr="31"/>
            <p:cNvPicPr>
              <a:picLocks noChangeAspect="1"/>
            </p:cNvPicPr>
            <p:nvPr/>
          </p:nvPicPr>
          <p:blipFill>
            <a:blip r:embed="rId4"/>
            <a:srcRect l="962" r="594" b="1962"/>
            <a:stretch>
              <a:fillRect/>
            </a:stretch>
          </p:blipFill>
          <p:spPr>
            <a:xfrm>
              <a:off x="5472" y="3253"/>
              <a:ext cx="8288" cy="2349"/>
            </a:xfrm>
            <a:prstGeom prst="rect">
              <a:avLst/>
            </a:prstGeom>
            <a:ln>
              <a:solidFill>
                <a:schemeClr val="tx1"/>
              </a:solidFill>
            </a:ln>
          </p:spPr>
        </p:pic>
        <p:pic>
          <p:nvPicPr>
            <p:cNvPr id="5" name="图片 4" descr="32"/>
            <p:cNvPicPr>
              <a:picLocks noChangeAspect="1"/>
            </p:cNvPicPr>
            <p:nvPr/>
          </p:nvPicPr>
          <p:blipFill>
            <a:blip r:embed="rId5"/>
            <a:srcRect l="584" t="1366" r="608" b="1345"/>
            <a:stretch>
              <a:fillRect/>
            </a:stretch>
          </p:blipFill>
          <p:spPr>
            <a:xfrm>
              <a:off x="5472" y="5602"/>
              <a:ext cx="8288" cy="4630"/>
            </a:xfrm>
            <a:prstGeom prst="rect">
              <a:avLst/>
            </a:prstGeom>
            <a:ln>
              <a:solidFill>
                <a:schemeClr val="tx1"/>
              </a:solidFill>
            </a:ln>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33"/>
          <p:cNvPicPr>
            <a:picLocks noChangeAspect="1"/>
          </p:cNvPicPr>
          <p:nvPr/>
        </p:nvPicPr>
        <p:blipFill>
          <a:blip r:embed="rId4"/>
          <a:srcRect l="465" t="1565" r="861" b="1029"/>
          <a:stretch>
            <a:fillRect/>
          </a:stretch>
        </p:blipFill>
        <p:spPr>
          <a:xfrm>
            <a:off x="4088765" y="2439035"/>
            <a:ext cx="7501255" cy="3416935"/>
          </a:xfrm>
          <a:prstGeom prst="rect">
            <a:avLst/>
          </a:prstGeom>
          <a:ln>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第二课时教学设计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34"/>
          <p:cNvPicPr>
            <a:picLocks noChangeAspect="1"/>
          </p:cNvPicPr>
          <p:nvPr/>
        </p:nvPicPr>
        <p:blipFill>
          <a:blip r:embed="rId5"/>
          <a:srcRect l="761" t="1220" r="890" b="2518"/>
          <a:stretch>
            <a:fillRect/>
          </a:stretch>
        </p:blipFill>
        <p:spPr>
          <a:xfrm>
            <a:off x="5654675" y="1336675"/>
            <a:ext cx="4348480" cy="1553845"/>
          </a:xfrm>
          <a:prstGeom prst="rect">
            <a:avLst/>
          </a:prstGeom>
          <a:ln>
            <a:solidFill>
              <a:schemeClr val="tx1"/>
            </a:solidFill>
          </a:ln>
        </p:spPr>
      </p:pic>
      <p:pic>
        <p:nvPicPr>
          <p:cNvPr id="6" name="图片 5" descr="36"/>
          <p:cNvPicPr>
            <a:picLocks noChangeAspect="1"/>
          </p:cNvPicPr>
          <p:nvPr/>
        </p:nvPicPr>
        <p:blipFill>
          <a:blip r:embed="rId6"/>
          <a:srcRect l="761" t="962" r="890" b="910"/>
          <a:stretch>
            <a:fillRect/>
          </a:stretch>
        </p:blipFill>
        <p:spPr>
          <a:xfrm>
            <a:off x="5654675" y="2890520"/>
            <a:ext cx="4348480" cy="3561080"/>
          </a:xfrm>
          <a:prstGeom prst="rect">
            <a:avLst/>
          </a:prstGeom>
          <a:ln>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第二课时教学设计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4" name="图片 3" descr="37"/>
          <p:cNvPicPr>
            <a:picLocks noChangeAspect="1"/>
          </p:cNvPicPr>
          <p:nvPr/>
        </p:nvPicPr>
        <p:blipFill>
          <a:blip r:embed="rId5"/>
          <a:srcRect l="776" r="-655" b="1305"/>
          <a:stretch>
            <a:fillRect/>
          </a:stretch>
        </p:blipFill>
        <p:spPr>
          <a:xfrm>
            <a:off x="2006600" y="3074035"/>
            <a:ext cx="4165600" cy="2785110"/>
          </a:xfrm>
          <a:prstGeom prst="rect">
            <a:avLst/>
          </a:prstGeom>
          <a:ln w="12700">
            <a:solidFill>
              <a:schemeClr val="tx1"/>
            </a:solidFill>
          </a:ln>
        </p:spPr>
      </p:pic>
      <p:pic>
        <p:nvPicPr>
          <p:cNvPr id="5" name="图片 4" descr="38"/>
          <p:cNvPicPr>
            <a:picLocks noChangeAspect="1"/>
          </p:cNvPicPr>
          <p:nvPr/>
        </p:nvPicPr>
        <p:blipFill>
          <a:blip r:embed="rId6"/>
          <a:stretch>
            <a:fillRect/>
          </a:stretch>
        </p:blipFill>
        <p:spPr>
          <a:xfrm>
            <a:off x="6710680" y="1125220"/>
            <a:ext cx="4354830" cy="4770755"/>
          </a:xfrm>
          <a:prstGeom prst="rect">
            <a:avLst/>
          </a:prstGeom>
          <a:ln w="1270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第二课时教学设计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39"/>
          <p:cNvPicPr>
            <a:picLocks noChangeAspect="1"/>
          </p:cNvPicPr>
          <p:nvPr/>
        </p:nvPicPr>
        <p:blipFill>
          <a:blip r:embed="rId5"/>
          <a:srcRect l="544" r="940"/>
          <a:stretch>
            <a:fillRect/>
          </a:stretch>
        </p:blipFill>
        <p:spPr>
          <a:xfrm>
            <a:off x="2921000" y="3074035"/>
            <a:ext cx="6324600" cy="2486025"/>
          </a:xfrm>
          <a:prstGeom prst="rect">
            <a:avLst/>
          </a:prstGeom>
          <a:ln w="1905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p:nvPr/>
        </p:nvSpPr>
        <p:spPr>
          <a:xfrm flipH="1">
            <a:off x="4788995" y="269300"/>
            <a:ext cx="2614011" cy="430887"/>
          </a:xfrm>
          <a:prstGeom prst="rect">
            <a:avLst/>
          </a:prstGeom>
          <a:noFill/>
        </p:spPr>
        <p:txBody>
          <a:bodyPr wrap="square" lIns="0" tIns="0" rIns="0" bIns="0" rtlCol="0">
            <a:spAutoFit/>
            <a:scene3d>
              <a:camera prst="orthographicFront"/>
              <a:lightRig rig="threePt" dir="t"/>
            </a:scene3d>
          </a:bodyPr>
          <a:lstStyle/>
          <a:p>
            <a:pPr lvl="0" algn="ctr" fontAlgn="base"/>
            <a:r>
              <a:rPr lang="en-US" altLang="zh-CN" sz="28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CONTENTS</a:t>
            </a:r>
            <a:endParaRPr lang="en-US" altLang="zh-CN"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6" name="组合 5"/>
          <p:cNvGrpSpPr/>
          <p:nvPr/>
        </p:nvGrpSpPr>
        <p:grpSpPr>
          <a:xfrm>
            <a:off x="5634389" y="823437"/>
            <a:ext cx="923223" cy="95250"/>
            <a:chOff x="10961036" y="223119"/>
            <a:chExt cx="1846446" cy="190500"/>
          </a:xfrm>
          <a:solidFill>
            <a:srgbClr val="616C85"/>
          </a:solidFill>
        </p:grpSpPr>
        <p:sp>
          <p:nvSpPr>
            <p:cNvPr id="7" name="矩形: 圆角 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矩形: 圆角 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矩形: 圆角 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矩形: 圆角 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矩形: 圆角 1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grpSp>
        <p:nvGrpSpPr>
          <p:cNvPr id="13" name="组合 12"/>
          <p:cNvGrpSpPr/>
          <p:nvPr>
            <p:custDataLst>
              <p:tags r:id="rId3"/>
            </p:custDataLst>
          </p:nvPr>
        </p:nvGrpSpPr>
        <p:grpSpPr>
          <a:xfrm>
            <a:off x="3992910" y="1600200"/>
            <a:ext cx="3976370" cy="779366"/>
            <a:chOff x="2017" y="2591"/>
            <a:chExt cx="7706" cy="1510"/>
          </a:xfrm>
        </p:grpSpPr>
        <p:sp>
          <p:nvSpPr>
            <p:cNvPr id="29" name="矩形: 圆角 16"/>
            <p:cNvSpPr/>
            <p:nvPr>
              <p:custDataLst>
                <p:tags r:id="rId4"/>
              </p:custDataLst>
            </p:nvPr>
          </p:nvSpPr>
          <p:spPr>
            <a:xfrm>
              <a:off x="2017" y="3477"/>
              <a:ext cx="7706"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TextBox 25"/>
            <p:cNvSpPr txBox="1"/>
            <p:nvPr>
              <p:custDataLst>
                <p:tags r:id="rId5"/>
              </p:custDataLst>
            </p:nvPr>
          </p:nvSpPr>
          <p:spPr>
            <a:xfrm flipH="1">
              <a:off x="2123" y="3544"/>
              <a:ext cx="7318"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小学数学综合与实践教学实践的基本逻辑</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31" name="TextBox 25"/>
            <p:cNvSpPr txBox="1"/>
            <p:nvPr>
              <p:custDataLst>
                <p:tags r:id="rId6"/>
              </p:custDataLst>
            </p:nvPr>
          </p:nvSpPr>
          <p:spPr>
            <a:xfrm flipH="1">
              <a:off x="416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2" name="组合 1"/>
          <p:cNvGrpSpPr/>
          <p:nvPr>
            <p:custDataLst>
              <p:tags r:id="rId7"/>
            </p:custDataLst>
          </p:nvPr>
        </p:nvGrpSpPr>
        <p:grpSpPr>
          <a:xfrm>
            <a:off x="3993545" y="2863436"/>
            <a:ext cx="3976370" cy="779145"/>
            <a:chOff x="2017" y="2591"/>
            <a:chExt cx="7706" cy="1510"/>
          </a:xfrm>
        </p:grpSpPr>
        <p:sp>
          <p:nvSpPr>
            <p:cNvPr id="3" name="矩形: 圆角 16"/>
            <p:cNvSpPr/>
            <p:nvPr>
              <p:custDataLst>
                <p:tags r:id="rId8"/>
              </p:custDataLst>
            </p:nvPr>
          </p:nvSpPr>
          <p:spPr>
            <a:xfrm>
              <a:off x="2017" y="3477"/>
              <a:ext cx="7706"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TextBox 25"/>
            <p:cNvSpPr txBox="1"/>
            <p:nvPr>
              <p:custDataLst>
                <p:tags r:id="rId9"/>
              </p:custDataLst>
            </p:nvPr>
          </p:nvSpPr>
          <p:spPr>
            <a:xfrm flipH="1">
              <a:off x="2123" y="3544"/>
              <a:ext cx="7318"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小学数学综合与实践教学设计的基本要点</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4" name="TextBox 25"/>
            <p:cNvSpPr txBox="1"/>
            <p:nvPr>
              <p:custDataLst>
                <p:tags r:id="rId10"/>
              </p:custDataLst>
            </p:nvPr>
          </p:nvSpPr>
          <p:spPr>
            <a:xfrm flipH="1">
              <a:off x="416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二节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15" name="组合 14"/>
          <p:cNvGrpSpPr/>
          <p:nvPr>
            <p:custDataLst>
              <p:tags r:id="rId11"/>
            </p:custDataLst>
          </p:nvPr>
        </p:nvGrpSpPr>
        <p:grpSpPr>
          <a:xfrm>
            <a:off x="3992233" y="4126451"/>
            <a:ext cx="3976412" cy="779145"/>
            <a:chOff x="2017" y="2591"/>
            <a:chExt cx="7706" cy="1510"/>
          </a:xfrm>
        </p:grpSpPr>
        <p:sp>
          <p:nvSpPr>
            <p:cNvPr id="16" name="矩形: 圆角 16"/>
            <p:cNvSpPr/>
            <p:nvPr>
              <p:custDataLst>
                <p:tags r:id="rId12"/>
              </p:custDataLst>
            </p:nvPr>
          </p:nvSpPr>
          <p:spPr>
            <a:xfrm>
              <a:off x="2017" y="3477"/>
              <a:ext cx="7706"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TextBox 25"/>
            <p:cNvSpPr txBox="1"/>
            <p:nvPr>
              <p:custDataLst>
                <p:tags r:id="rId13"/>
              </p:custDataLst>
            </p:nvPr>
          </p:nvSpPr>
          <p:spPr>
            <a:xfrm flipH="1">
              <a:off x="2123" y="3544"/>
              <a:ext cx="7318"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TextBox 25"/>
            <p:cNvSpPr txBox="1"/>
            <p:nvPr>
              <p:custDataLst>
                <p:tags r:id="rId14"/>
              </p:custDataLst>
            </p:nvPr>
          </p:nvSpPr>
          <p:spPr>
            <a:xfrm flipH="1">
              <a:off x="416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a:t>
              </a:r>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三节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第三课时教学设计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4" name="图片 3" descr="40"/>
          <p:cNvPicPr>
            <a:picLocks noChangeAspect="1"/>
          </p:cNvPicPr>
          <p:nvPr/>
        </p:nvPicPr>
        <p:blipFill>
          <a:blip r:embed="rId5"/>
          <a:srcRect l="933" t="678" r="557" b="377"/>
          <a:stretch>
            <a:fillRect/>
          </a:stretch>
        </p:blipFill>
        <p:spPr>
          <a:xfrm>
            <a:off x="5037455" y="962660"/>
            <a:ext cx="4496435" cy="5412105"/>
          </a:xfrm>
          <a:prstGeom prst="rect">
            <a:avLst/>
          </a:prstGeom>
          <a:ln w="1270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第三课时教学设计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41"/>
          <p:cNvPicPr>
            <a:picLocks noChangeAspect="1"/>
          </p:cNvPicPr>
          <p:nvPr/>
        </p:nvPicPr>
        <p:blipFill>
          <a:blip r:embed="rId5"/>
          <a:srcRect l="365" t="2735" r="1148"/>
          <a:stretch>
            <a:fillRect/>
          </a:stretch>
        </p:blipFill>
        <p:spPr>
          <a:xfrm>
            <a:off x="5133340" y="1361440"/>
            <a:ext cx="3624580" cy="880745"/>
          </a:xfrm>
          <a:prstGeom prst="rect">
            <a:avLst/>
          </a:prstGeom>
          <a:ln w="12700">
            <a:solidFill>
              <a:schemeClr val="tx1"/>
            </a:solidFill>
          </a:ln>
        </p:spPr>
      </p:pic>
      <p:pic>
        <p:nvPicPr>
          <p:cNvPr id="5" name="图片 4" descr="42"/>
          <p:cNvPicPr>
            <a:picLocks noChangeAspect="1"/>
          </p:cNvPicPr>
          <p:nvPr/>
        </p:nvPicPr>
        <p:blipFill>
          <a:blip r:embed="rId6"/>
          <a:srcRect t="659" r="713"/>
          <a:stretch>
            <a:fillRect/>
          </a:stretch>
        </p:blipFill>
        <p:spPr>
          <a:xfrm>
            <a:off x="5133340" y="2242185"/>
            <a:ext cx="3625215" cy="4113530"/>
          </a:xfrm>
          <a:prstGeom prst="rect">
            <a:avLst/>
          </a:prstGeom>
          <a:ln w="1270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第三课时教学设计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4" name="图片 3" descr="45"/>
          <p:cNvPicPr>
            <a:picLocks noChangeAspect="1"/>
          </p:cNvPicPr>
          <p:nvPr/>
        </p:nvPicPr>
        <p:blipFill>
          <a:blip r:embed="rId5"/>
          <a:srcRect l="631" t="2567" r="868" b="2060"/>
          <a:stretch>
            <a:fillRect/>
          </a:stretch>
        </p:blipFill>
        <p:spPr>
          <a:xfrm>
            <a:off x="4646930" y="1388110"/>
            <a:ext cx="5550535" cy="1910715"/>
          </a:xfrm>
          <a:prstGeom prst="rect">
            <a:avLst/>
          </a:prstGeom>
          <a:ln>
            <a:solidFill>
              <a:schemeClr val="tx1"/>
            </a:solidFill>
          </a:ln>
        </p:spPr>
      </p:pic>
      <p:pic>
        <p:nvPicPr>
          <p:cNvPr id="6" name="图片 5" descr="46"/>
          <p:cNvPicPr>
            <a:picLocks noChangeAspect="1"/>
          </p:cNvPicPr>
          <p:nvPr/>
        </p:nvPicPr>
        <p:blipFill>
          <a:blip r:embed="rId6"/>
          <a:srcRect l="620" t="1966" r="879" b="1996"/>
          <a:stretch>
            <a:fillRect/>
          </a:stretch>
        </p:blipFill>
        <p:spPr>
          <a:xfrm>
            <a:off x="4646930" y="3298825"/>
            <a:ext cx="5550535" cy="2016125"/>
          </a:xfrm>
          <a:prstGeom prst="rect">
            <a:avLst/>
          </a:prstGeom>
          <a:ln>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（四）</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第四课时教学设计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47"/>
          <p:cNvPicPr>
            <a:picLocks noChangeAspect="1"/>
          </p:cNvPicPr>
          <p:nvPr/>
        </p:nvPicPr>
        <p:blipFill>
          <a:blip r:embed="rId5"/>
          <a:srcRect l="591" t="840" r="670" b="654"/>
          <a:stretch>
            <a:fillRect/>
          </a:stretch>
        </p:blipFill>
        <p:spPr>
          <a:xfrm>
            <a:off x="4652645" y="1376680"/>
            <a:ext cx="4771390" cy="4690110"/>
          </a:xfrm>
          <a:prstGeom prst="rect">
            <a:avLst/>
          </a:prstGeom>
          <a:ln w="1905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（四）</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第四课时教学设计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49"/>
          <p:cNvPicPr>
            <a:picLocks noChangeAspect="1"/>
          </p:cNvPicPr>
          <p:nvPr/>
        </p:nvPicPr>
        <p:blipFill>
          <a:blip r:embed="rId5"/>
          <a:srcRect l="797" r="883"/>
          <a:stretch>
            <a:fillRect/>
          </a:stretch>
        </p:blipFill>
        <p:spPr>
          <a:xfrm>
            <a:off x="4775835" y="1336675"/>
            <a:ext cx="3604895" cy="5425440"/>
          </a:xfrm>
          <a:prstGeom prst="rect">
            <a:avLst/>
          </a:prstGeom>
          <a:ln w="1270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（四）</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第四课时教学设计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4" name="图片 3" descr="50"/>
          <p:cNvPicPr>
            <a:picLocks noChangeAspect="1"/>
          </p:cNvPicPr>
          <p:nvPr/>
        </p:nvPicPr>
        <p:blipFill>
          <a:blip r:embed="rId5"/>
          <a:srcRect l="750" t="753" r="613" b="502"/>
          <a:stretch>
            <a:fillRect/>
          </a:stretch>
        </p:blipFill>
        <p:spPr>
          <a:xfrm>
            <a:off x="4834255" y="1376680"/>
            <a:ext cx="3675380" cy="5247005"/>
          </a:xfrm>
          <a:prstGeom prst="rect">
            <a:avLst/>
          </a:prstGeom>
          <a:ln w="1270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416685"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课时教学设计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174115" y="2269490"/>
            <a:ext cx="7738745" cy="4114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（五）</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第五课时教学设计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3" name="图片 2" descr="51"/>
          <p:cNvPicPr>
            <a:picLocks noChangeAspect="1"/>
          </p:cNvPicPr>
          <p:nvPr/>
        </p:nvPicPr>
        <p:blipFill>
          <a:blip r:embed="rId5"/>
          <a:srcRect l="1132" r="703" b="368"/>
          <a:stretch>
            <a:fillRect/>
          </a:stretch>
        </p:blipFill>
        <p:spPr>
          <a:xfrm>
            <a:off x="4175760" y="802005"/>
            <a:ext cx="3998595" cy="5862955"/>
          </a:xfrm>
          <a:prstGeom prst="rect">
            <a:avLst/>
          </a:prstGeom>
          <a:ln w="12700">
            <a:solidFill>
              <a:schemeClr val="tx1"/>
            </a:solidFill>
          </a:ln>
        </p:spPr>
      </p:pic>
      <p:pic>
        <p:nvPicPr>
          <p:cNvPr id="5" name="图片 4" descr="52"/>
          <p:cNvPicPr>
            <a:picLocks noChangeAspect="1"/>
          </p:cNvPicPr>
          <p:nvPr/>
        </p:nvPicPr>
        <p:blipFill>
          <a:blip r:embed="rId6"/>
          <a:srcRect l="665" t="1889" r="665" b="1464"/>
          <a:stretch>
            <a:fillRect/>
          </a:stretch>
        </p:blipFill>
        <p:spPr>
          <a:xfrm>
            <a:off x="8338820" y="5365750"/>
            <a:ext cx="3769995" cy="1299210"/>
          </a:xfrm>
          <a:prstGeom prst="rect">
            <a:avLst/>
          </a:prstGeom>
          <a:ln w="12700">
            <a:solidFill>
              <a:schemeClr val="tx1"/>
            </a:solidFill>
          </a:ln>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766135" y="2408311"/>
            <a:ext cx="4659730" cy="368935"/>
          </a:xfrm>
          <a:prstGeom prst="rect">
            <a:avLst/>
          </a:prstGeom>
          <a:noFill/>
        </p:spPr>
        <p:txBody>
          <a:bodyPr wrap="square" lIns="0" tIns="0" rIns="0" bIns="0" rtlCol="0">
            <a:spAutoFit/>
          </a:bodyPr>
          <a:lstStyle/>
          <a:p>
            <a:pPr algn="dist"/>
            <a:r>
              <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rPr>
              <a:t>观看完毕</a:t>
            </a:r>
            <a:endPar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5634389" y="3061575"/>
            <a:ext cx="923223" cy="95250"/>
            <a:chOff x="10961036" y="223119"/>
            <a:chExt cx="1846446" cy="190500"/>
          </a:xfrm>
          <a:solidFill>
            <a:srgbClr val="616C85"/>
          </a:solidFill>
        </p:grpSpPr>
        <p:sp>
          <p:nvSpPr>
            <p:cNvPr id="17" name="矩形: 圆角 1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矩形: 圆角 1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矩形: 圆角 2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 name="矩形: 圆角 2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6" name="矩形: 圆角 45"/>
          <p:cNvSpPr/>
          <p:nvPr/>
        </p:nvSpPr>
        <p:spPr>
          <a:xfrm>
            <a:off x="4485640" y="33267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grpSp>
        <p:nvGrpSpPr>
          <p:cNvPr id="6" name="组合 5"/>
          <p:cNvGrpSpPr/>
          <p:nvPr/>
        </p:nvGrpSpPr>
        <p:grpSpPr>
          <a:xfrm>
            <a:off x="4880610" y="3322955"/>
            <a:ext cx="2432050" cy="375285"/>
            <a:chOff x="3164" y="4033"/>
            <a:chExt cx="17251" cy="2662"/>
          </a:xfrm>
        </p:grpSpPr>
        <p:pic>
          <p:nvPicPr>
            <p:cNvPr id="4" name="图片 3" descr="LOGO图标"/>
            <p:cNvPicPr>
              <a:picLocks noChangeAspect="1"/>
            </p:cNvPicPr>
            <p:nvPr/>
          </p:nvPicPr>
          <p:blipFill>
            <a:blip r:embed="rId1"/>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787140" y="3239770"/>
            <a:ext cx="4618355"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787140" y="3675380"/>
            <a:ext cx="4618355"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综合与实践有着独特的教育价值，教学内容和教学方式也较为独特，教师应以学生的数学核心素养发展为核心，结合综合与实践学习领域的特点，对各要素进行整合，帮助学生超越单纯的数学知识、技能和思想方法，获得对科学世界和生活世界的深刻认识。本节将对小学数学综合与实践教学的主要类型进行分析，并阐述小学数学综合与实践教学的内在逻辑。</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21093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小学数学综合与实践教学的主要类型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按照教学内容和教学形式，综合与实践教学具有情境性、综合性和活动性等特征；按照情境的类型，可将综合与实践分为生活类、科技类和数学类，但这难以体现综合与实践教学的本质特征。总体上说，以教学目的为主、教学内容为辅，对综合与实践的教学类型进行划分较为准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28904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以数学知识学习为主型</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以数学知识学习为主型的综合与实践教学的主要目的是拓展学生的知识面，旨在通过综合与实践活动学习新的数学概念、数学命题，或者数学文化等陈述性知识和程序性知识。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种类型的综合与实践教学以数学学科知识为主，其他学科知识涉及相对较少，比较适合在第一学段和第二学段中采用。虽然是以学习数学知识为主，但是它也包括对知识运用的学习，因为只有掌握了知识的运用，才能更深刻地理解知识。另外，学生在综合与实践课中所学的数学知识与常规课所学习的数学知识不同，它接近生活，或者知识更为综合，或者主题性更强，围绕数学文化、生活中的数学等特定主题展开数学实践活动。学生在活动过程中学习和理解数学知识，感悟知识的意义，通过具体情境和操作体验，形成对数学知识的初步认知。这种类型的教学活动可为学生后续深入学习数学知识奠定基础，强调在趣味活动中构建知识体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flipV="1">
            <a:off x="866775" y="3132449"/>
            <a:ext cx="2869565" cy="889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21093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小学数学综合与实践教学的主要类型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按照教学内容和教学形式，综合与实践教学具有情境性、综合性和活动性等特征；按照情境的类型，可将综合与实践分为生活类、科技类和数学类，但这难以体现综合与实践教学的本质特征。总体上说，以教学目的为主、教学内容为辅，对综合与实践的教学类型进行划分较为准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28904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以数学知识应用为主型</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6175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数学知识应用为主型的综合与实践教学的主要目的是提高学生应用数学知识的能力，通过知识的应用更深刻地理解数学知识，也能在应用中提高数学逻辑推理能力和运算能力，并能应用数学知识解决简单的现实问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数学知识应用为主型的综合与实践教学一般基于生活情境，引导学生从数学角度发现、提出问题，再运用数学及跨学科知识与方法分析解决。这种类型的综合与实践教学在小学阶段最为常见，三个学段的学生都适合学习，只要针对不同年级、不同学习能力的学生设计不同应用难度的任务就可以了。以数学知识应用为主型的综合实践教学的设计应有助于学生的探究，注重学生解决问题的过程；教学资源可以多元，除了利用校园、家庭、社会生活中的实际场景作为教学素材外，还可以借助网络、图书资料等获取信息；教学目标也不应局限于知识和技能，还可以包括数学思想方法、应用意识、创新意识和科学态度等素养。这种学习过程和培养目标也是综合与实践学习领域的优势所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flipV="1">
            <a:off x="866775" y="3132449"/>
            <a:ext cx="2869565" cy="889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21093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小学数学综合与实践教学的主要类型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按照教学内容和教学形式，综合与实践教学具有情境性、综合性和活动性等特征；按照情境的类型，可将综合与实践分为生活类、科技类和数学类，但这难以体现综合与实践教学的本质特征。总体上说，以教学目的为主、教学内容为辅，对综合与实践的教学类型进行划分较为准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28904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以问题解决为主型</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6562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以问题解决为主型的综合与实践教学是以解决问题为主要形式，所要解决的问题一般更为复杂，具有一定的开放性，需要以数学知识为主，同时融合其他学科知识；而教学的主要目的在于通过问题的解决，培养学生的各种能力、思维和意识。例如，《义务教育数学课程标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年版）》中的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营养午餐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案例，通过如何配置营养午餐问题的解决，要求学生既能运用数学统计知识分析食物营养成分占比，又能结合生物学科中人体营养需求知识设计食谱。这既能锻炼学生跨学科综合运用知识的能力，还能培养其调查研究、规划设计等实践能力，从而促进学生综合素质的提升。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水是生命之源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案例中，通过调查水资源的分布和使用，促进学生信息检索能力、应用意识、创新意识和模型意识的提高。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2396490" cy="6985"/>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621093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小学数学综合与实践教学的内在逻辑</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综合与实践作为数学课程内容的学习领域，在教学实践中应体现数学的学科特征；教学内容和形式是以更好地促进学生发展为最终目的的，应体现教育逻辑，符合学生的认知特征；综合与实践具有独特的教育价值，在教学中应体现整合逻辑，注重各要素的整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628904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638048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小学数学综合与实践的教学应体现学科逻辑</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6175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综合实践活动课程在内容上没有严密的知识体系和逻辑框架，在目标上也不是以掌握系统的知识为根本目的的，其本质是一种育人方式，通过探究、服务、制作和体验等方式，提升学生综合素养、促进学生身心和谐发展。</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内容与学生所学的数学知识密切相关，教学目标以更好地发展学生数学核心素养为旨归，以更有效地掌握数学知识、更好地发展学生运用数学的能力和培养良好的数学情感为重要目的。综合实践活动课程在教学形式上注重活动性，追求的是过程性体验和经验性积累，关注学生情感、态度和人格品质上的培养；而数学课程的综合与实践教学注重的是对数学知识的本质性和联系性理解，数学能力的灵活性和拓展性发展，以及数学态度的积极性和严谨性培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小学数学综合与实践的教学内容并非数学知识越多越好、越难越好，数学逻辑的体现应符合适切性原则。</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4928870" cy="1397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2" name="TextBox 25"/>
          <p:cNvSpPr txBox="1"/>
          <p:nvPr/>
        </p:nvSpPr>
        <p:spPr>
          <a:xfrm flipH="1">
            <a:off x="3774440" y="142240"/>
            <a:ext cx="4643120"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小学数学综合与实践教学实践的基本逻辑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DIAGRAM_VIRTUALLY_FRAME" val="{&quot;height&quot;:86.38453642384107,&quot;left&quot;:38.29902155757352,&quot;top&quot;:225.25,&quot;width&quot;:908.0416095578863}"/>
</p:tagLst>
</file>

<file path=ppt/tags/tag10.xml><?xml version="1.0" encoding="utf-8"?>
<p:tagLst xmlns:p="http://schemas.openxmlformats.org/presentationml/2006/main">
  <p:tag name="KSO_WM_DIAGRAM_VIRTUALLY_FRAME" val="{&quot;height&quot;:86.38453642384107,&quot;left&quot;:38.29902155757352,&quot;top&quot;:225.25,&quot;width&quot;:908.0416095578863}"/>
</p:tagLst>
</file>

<file path=ppt/tags/tag11.xml><?xml version="1.0" encoding="utf-8"?>
<p:tagLst xmlns:p="http://schemas.openxmlformats.org/presentationml/2006/main">
  <p:tag name="KSO_WM_DIAGRAM_VIRTUALLY_FRAME" val="{&quot;height&quot;:86.38453642384107,&quot;left&quot;:38.29902155757352,&quot;top&quot;:225.25,&quot;width&quot;:908.0416095578863}"/>
</p:tagLst>
</file>

<file path=ppt/tags/tag12.xml><?xml version="1.0" encoding="utf-8"?>
<p:tagLst xmlns:p="http://schemas.openxmlformats.org/presentationml/2006/main">
  <p:tag name="KSO_WM_DIAGRAM_VIRTUALLY_FRAME" val="{&quot;height&quot;:86.38453642384107,&quot;left&quot;:38.29902155757352,&quot;top&quot;:225.25,&quot;width&quot;:908.0416095578863}"/>
</p:tagLst>
</file>

<file path=ppt/tags/tag13.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4.xml><?xml version="1.0" encoding="utf-8"?>
<p:tagLst xmlns:p="http://schemas.openxmlformats.org/presentationml/2006/main">
  <p:tag name="KSO_WM_DIAGRAM_VIRTUALLY_FRAME" val="{&quot;height&quot;:376.2,&quot;left&quot;:63.2,&quot;top&quot;:105.25,&quot;width&quot;:840.45}"/>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17.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8.xml><?xml version="1.0" encoding="utf-8"?>
<p:tagLst xmlns:p="http://schemas.openxmlformats.org/presentationml/2006/main">
  <p:tag name="KSO_WM_DIAGRAM_VIRTUALLY_FRAME" val="{&quot;height&quot;:376.2,&quot;left&quot;:63.2,&quot;top&quot;:105.25,&quot;width&quot;:840.4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xml><?xml version="1.0" encoding="utf-8"?>
<p:tagLst xmlns:p="http://schemas.openxmlformats.org/presentationml/2006/main">
  <p:tag name="KSO_WM_DIAGRAM_VIRTUALLY_FRAME" val="{&quot;height&quot;:86.38453642384107,&quot;left&quot;:38.29902155757352,&quot;top&quot;:225.25,&quot;width&quot;:908.0416095578863}"/>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1.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22.xml><?xml version="1.0" encoding="utf-8"?>
<p:tagLst xmlns:p="http://schemas.openxmlformats.org/presentationml/2006/main">
  <p:tag name="KSO_WM_DIAGRAM_VIRTUALLY_FRAME" val="{&quot;height&quot;:376.2,&quot;left&quot;:63.2,&quot;top&quot;:105.25,&quot;width&quot;:840.45}"/>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xml><?xml version="1.0" encoding="utf-8"?>
<p:tagLst xmlns:p="http://schemas.openxmlformats.org/presentationml/2006/main">
  <p:tag name="KSO_WM_DIAGRAM_VIRTUALLY_FRAME" val="{&quot;height&quot;:86.38453642384107,&quot;left&quot;:38.29902155757352,&quot;top&quot;:225.25,&quot;width&quot;:908.0416095578863}"/>
</p:tagLst>
</file>

<file path=ppt/tags/tag3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xml><?xml version="1.0" encoding="utf-8"?>
<p:tagLst xmlns:p="http://schemas.openxmlformats.org/presentationml/2006/main">
  <p:tag name="KSO_WM_DIAGRAM_VIRTUALLY_FRAME" val="{&quot;height&quot;:86.38453642384107,&quot;left&quot;:38.29902155757352,&quot;top&quot;:225.25,&quot;width&quot;:908.0416095578863}"/>
</p:tagLst>
</file>

<file path=ppt/tags/tag4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xml><?xml version="1.0" encoding="utf-8"?>
<p:tagLst xmlns:p="http://schemas.openxmlformats.org/presentationml/2006/main">
  <p:tag name="KSO_WM_DIAGRAM_VIRTUALLY_FRAME" val="{&quot;height&quot;:86.38453642384107,&quot;left&quot;:38.29902155757352,&quot;top&quot;:225.25,&quot;width&quot;:908.0416095578863}"/>
</p:tagLst>
</file>

<file path=ppt/tags/tag5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52.xml><?xml version="1.0" encoding="utf-8"?>
<p:tagLst xmlns:p="http://schemas.openxmlformats.org/presentationml/2006/main">
  <p:tag name="resource_record_key" val="{&quot;29&quot;:[50053024,50053044]}"/>
</p:tagLst>
</file>

<file path=ppt/tags/tag6.xml><?xml version="1.0" encoding="utf-8"?>
<p:tagLst xmlns:p="http://schemas.openxmlformats.org/presentationml/2006/main">
  <p:tag name="KSO_WM_DIAGRAM_VIRTUALLY_FRAME" val="{&quot;height&quot;:86.38453642384107,&quot;left&quot;:38.29902155757352,&quot;top&quot;:225.25,&quot;width&quot;:908.0416095578863}"/>
</p:tagLst>
</file>

<file path=ppt/tags/tag7.xml><?xml version="1.0" encoding="utf-8"?>
<p:tagLst xmlns:p="http://schemas.openxmlformats.org/presentationml/2006/main">
  <p:tag name="KSO_WM_DIAGRAM_VIRTUALLY_FRAME" val="{&quot;height&quot;:86.38453642384107,&quot;left&quot;:38.29902155757352,&quot;top&quot;:225.25,&quot;width&quot;:908.0416095578863}"/>
</p:tagLst>
</file>

<file path=ppt/tags/tag8.xml><?xml version="1.0" encoding="utf-8"?>
<p:tagLst xmlns:p="http://schemas.openxmlformats.org/presentationml/2006/main">
  <p:tag name="KSO_WM_DIAGRAM_VIRTUALLY_FRAME" val="{&quot;height&quot;:86.38453642384107,&quot;left&quot;:38.29902155757352,&quot;top&quot;:225.25,&quot;width&quot;:908.0416095578863}"/>
</p:tagLst>
</file>

<file path=ppt/tags/tag9.xml><?xml version="1.0" encoding="utf-8"?>
<p:tagLst xmlns:p="http://schemas.openxmlformats.org/presentationml/2006/main">
  <p:tag name="KSO_WM_DIAGRAM_VIRTUALLY_FRAME" val="{&quot;height&quot;:86.38453642384107,&quot;left&quot;:38.29902155757352,&quot;top&quot;:225.25,&quot;width&quot;:908.041609557886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6725</Words>
  <Application>WPS 演示</Application>
  <PresentationFormat>宽屏</PresentationFormat>
  <Paragraphs>252</Paragraphs>
  <Slides>37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37</vt:i4>
      </vt:variant>
    </vt:vector>
  </HeadingPairs>
  <TitlesOfParts>
    <vt:vector size="47" baseType="lpstr">
      <vt:lpstr>Arial</vt:lpstr>
      <vt:lpstr>宋体</vt:lpstr>
      <vt:lpstr>Wingdings</vt:lpstr>
      <vt:lpstr>微软雅黑 Light</vt:lpstr>
      <vt:lpstr>微软雅黑</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poem</cp:lastModifiedBy>
  <cp:revision>222</cp:revision>
  <dcterms:created xsi:type="dcterms:W3CDTF">2018-03-23T01:16:00Z</dcterms:created>
  <dcterms:modified xsi:type="dcterms:W3CDTF">2025-10-22T07:21:08Z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KSOTemplateUUID">
    <vt:lpwstr>v1.0_mb_g4w2jxllSj9ef0QPRYqmlA==</vt:lpwstr>
  </property>
  <property fmtid="{D5CDD505-2E9C-101B-9397-08002B2CF9AE}" pid="4" name="ICV">
    <vt:lpwstr>F29153A88A9E46ADA0C4DA8E0263A362_11</vt:lpwstr>
  </property>
</Properties>
</file>